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6" r:id="rId5"/>
    <p:sldId id="271" r:id="rId6"/>
    <p:sldId id="272" r:id="rId7"/>
    <p:sldId id="274" r:id="rId8"/>
    <p:sldId id="257" r:id="rId9"/>
    <p:sldId id="270"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8" d="100"/>
          <a:sy n="68" d="100"/>
        </p:scale>
        <p:origin x="616" y="5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11/19/2018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11/19/2018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11/19/2018</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11/19/2018</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0Fj3UD8gB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212" y="152400"/>
            <a:ext cx="8839201" cy="1447800"/>
          </a:xfrm>
        </p:spPr>
        <p:txBody>
          <a:bodyPr/>
          <a:lstStyle/>
          <a:p>
            <a:pPr algn="ctr"/>
            <a:r>
              <a:rPr lang="en-US" dirty="0">
                <a:latin typeface="Old English Text MT" panose="03040902040508030806" pitchFamily="66" charset="0"/>
              </a:rPr>
              <a:t>Unit of Gothic Horror and Excitement </a:t>
            </a:r>
          </a:p>
        </p:txBody>
      </p:sp>
      <p:sp>
        <p:nvSpPr>
          <p:cNvPr id="3" name="Subtitle 2"/>
          <p:cNvSpPr>
            <a:spLocks noGrp="1"/>
          </p:cNvSpPr>
          <p:nvPr>
            <p:ph type="subTitle" idx="1"/>
          </p:nvPr>
        </p:nvSpPr>
        <p:spPr/>
        <p:txBody>
          <a:bodyPr>
            <a:normAutofit/>
          </a:bodyPr>
          <a:lstStyle/>
          <a:p>
            <a:endParaRPr lang="en-US" dirty="0">
              <a:solidFill>
                <a:srgbClr val="96B86B"/>
              </a:solidFill>
            </a:endParaRPr>
          </a:p>
        </p:txBody>
      </p:sp>
      <p:pic>
        <p:nvPicPr>
          <p:cNvPr id="5" name="Picture 4">
            <a:extLst>
              <a:ext uri="{FF2B5EF4-FFF2-40B4-BE49-F238E27FC236}">
                <a16:creationId xmlns:a16="http://schemas.microsoft.com/office/drawing/2014/main" id="{45172D60-1B48-453B-AB27-014414D18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 y="1786"/>
            <a:ext cx="12188825" cy="6856214"/>
          </a:xfrm>
          <a:prstGeom prst="rect">
            <a:avLst/>
          </a:prstGeom>
        </p:spPr>
      </p:pic>
      <p:sp>
        <p:nvSpPr>
          <p:cNvPr id="8" name="TextBox 7">
            <a:extLst>
              <a:ext uri="{FF2B5EF4-FFF2-40B4-BE49-F238E27FC236}">
                <a16:creationId xmlns:a16="http://schemas.microsoft.com/office/drawing/2014/main" id="{8E3149DB-C11C-4B67-8959-F136132A815C}"/>
              </a:ext>
            </a:extLst>
          </p:cNvPr>
          <p:cNvSpPr txBox="1"/>
          <p:nvPr/>
        </p:nvSpPr>
        <p:spPr>
          <a:xfrm>
            <a:off x="2132012" y="5372100"/>
            <a:ext cx="8153401" cy="1323439"/>
          </a:xfrm>
          <a:prstGeom prst="rect">
            <a:avLst/>
          </a:prstGeom>
          <a:noFill/>
        </p:spPr>
        <p:txBody>
          <a:bodyPr wrap="square" rtlCol="0">
            <a:spAutoFit/>
          </a:bodyPr>
          <a:lstStyle/>
          <a:p>
            <a:pPr algn="ctr"/>
            <a:r>
              <a:rPr lang="en-US" sz="4000" dirty="0">
                <a:solidFill>
                  <a:schemeClr val="bg1"/>
                </a:solidFill>
                <a:latin typeface="Bahnschrift Condensed" panose="020B0502040204020203" pitchFamily="34" charset="0"/>
              </a:rPr>
              <a:t>Unit of Study: The Greatness of </a:t>
            </a:r>
            <a:r>
              <a:rPr lang="en-US" sz="4000" i="1" dirty="0">
                <a:solidFill>
                  <a:schemeClr val="bg1"/>
                </a:solidFill>
                <a:latin typeface="Bahnschrift Condensed" panose="020B0502040204020203" pitchFamily="34" charset="0"/>
              </a:rPr>
              <a:t>Dracula </a:t>
            </a:r>
            <a:r>
              <a:rPr lang="en-US" sz="4000" dirty="0">
                <a:solidFill>
                  <a:schemeClr val="bg1"/>
                </a:solidFill>
                <a:latin typeface="Bahnschrift Condensed" panose="020B0502040204020203" pitchFamily="34" charset="0"/>
              </a:rPr>
              <a:t>and Gothic Victorian Novel </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WHY </a:t>
            </a:r>
            <a:r>
              <a:rPr lang="en-US" i="1" dirty="0"/>
              <a:t>DRACULA?  </a:t>
            </a:r>
            <a:endParaRPr lang="en-US" dirty="0"/>
          </a:p>
        </p:txBody>
      </p:sp>
      <p:sp>
        <p:nvSpPr>
          <p:cNvPr id="14" name="Content Placeholder 13"/>
          <p:cNvSpPr>
            <a:spLocks noGrp="1"/>
          </p:cNvSpPr>
          <p:nvPr>
            <p:ph sz="half" idx="1"/>
          </p:nvPr>
        </p:nvSpPr>
        <p:spPr>
          <a:xfrm>
            <a:off x="989012" y="1600200"/>
            <a:ext cx="4876799" cy="4648200"/>
          </a:xfrm>
        </p:spPr>
        <p:txBody>
          <a:bodyPr>
            <a:normAutofit fontScale="62500" lnSpcReduction="20000"/>
          </a:bodyPr>
          <a:lstStyle/>
          <a:p>
            <a:r>
              <a:rPr lang="en-US" sz="4000" dirty="0">
                <a:latin typeface="Century" panose="02040604050505020304" pitchFamily="18" charset="0"/>
              </a:rPr>
              <a:t>Dracula in popular culture </a:t>
            </a:r>
          </a:p>
          <a:p>
            <a:r>
              <a:rPr lang="en-US" sz="4000" dirty="0">
                <a:latin typeface="Century" panose="02040604050505020304" pitchFamily="18" charset="0"/>
              </a:rPr>
              <a:t>Epistolary novel </a:t>
            </a:r>
          </a:p>
          <a:p>
            <a:r>
              <a:rPr lang="en-US" sz="4000" dirty="0">
                <a:latin typeface="Century" panose="02040604050505020304" pitchFamily="18" charset="0"/>
              </a:rPr>
              <a:t>Strong use of literary devices </a:t>
            </a:r>
          </a:p>
          <a:p>
            <a:r>
              <a:rPr lang="en-US" sz="4000" dirty="0">
                <a:latin typeface="Century" panose="02040604050505020304" pitchFamily="18" charset="0"/>
              </a:rPr>
              <a:t>Meaningful themes </a:t>
            </a:r>
          </a:p>
          <a:p>
            <a:r>
              <a:rPr lang="en-US" sz="4000" dirty="0">
                <a:latin typeface="Century" panose="02040604050505020304" pitchFamily="18" charset="0"/>
              </a:rPr>
              <a:t>Exciting plot </a:t>
            </a:r>
          </a:p>
          <a:p>
            <a:r>
              <a:rPr lang="en-US" sz="4000" dirty="0">
                <a:latin typeface="Century" panose="02040604050505020304" pitchFamily="18" charset="0"/>
              </a:rPr>
              <a:t>Meets the majority of Exeter Qualities </a:t>
            </a:r>
          </a:p>
        </p:txBody>
      </p:sp>
      <p:sp>
        <p:nvSpPr>
          <p:cNvPr id="4" name="Content Placeholder 3">
            <a:extLst>
              <a:ext uri="{FF2B5EF4-FFF2-40B4-BE49-F238E27FC236}">
                <a16:creationId xmlns:a16="http://schemas.microsoft.com/office/drawing/2014/main" id="{C3EDF0A6-A19B-4CF9-8BE6-EDC93A27A787}"/>
              </a:ext>
            </a:extLst>
          </p:cNvPr>
          <p:cNvSpPr>
            <a:spLocks noGrp="1"/>
          </p:cNvSpPr>
          <p:nvPr>
            <p:ph sz="half" idx="2"/>
          </p:nvPr>
        </p:nvSpPr>
        <p:spPr>
          <a:xfrm flipV="1">
            <a:off x="8685211" y="990600"/>
            <a:ext cx="2245911" cy="259386"/>
          </a:xfrm>
        </p:spPr>
        <p:txBody>
          <a:bodyPr>
            <a:normAutofit fontScale="62500" lnSpcReduction="20000"/>
          </a:bodyPr>
          <a:lstStyle/>
          <a:p>
            <a:endParaRPr lang="en-US" dirty="0"/>
          </a:p>
        </p:txBody>
      </p:sp>
      <p:pic>
        <p:nvPicPr>
          <p:cNvPr id="3" name="Picture 2">
            <a:extLst>
              <a:ext uri="{FF2B5EF4-FFF2-40B4-BE49-F238E27FC236}">
                <a16:creationId xmlns:a16="http://schemas.microsoft.com/office/drawing/2014/main" id="{F5955C9D-90C7-4D21-AAE1-5E3F56682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812" y="1738312"/>
            <a:ext cx="5410200" cy="3381375"/>
          </a:xfrm>
          <a:prstGeom prst="rect">
            <a:avLst/>
          </a:prstGeom>
        </p:spPr>
      </p:pic>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OBJECTIVES </a:t>
            </a:r>
          </a:p>
        </p:txBody>
      </p:sp>
      <p:pic>
        <p:nvPicPr>
          <p:cNvPr id="5" name="Content Placeholder 4">
            <a:extLst>
              <a:ext uri="{FF2B5EF4-FFF2-40B4-BE49-F238E27FC236}">
                <a16:creationId xmlns:a16="http://schemas.microsoft.com/office/drawing/2014/main" id="{DBA6A676-5075-4070-9029-E7CA9D77B44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69186" y="202882"/>
            <a:ext cx="5011446" cy="3226118"/>
          </a:xfrm>
        </p:spPr>
      </p:pic>
      <p:sp>
        <p:nvSpPr>
          <p:cNvPr id="9" name="Content Placeholder 8">
            <a:extLst>
              <a:ext uri="{FF2B5EF4-FFF2-40B4-BE49-F238E27FC236}">
                <a16:creationId xmlns:a16="http://schemas.microsoft.com/office/drawing/2014/main" id="{09412A15-D0A8-4C2F-B7CF-56C5EFC2DA9F}"/>
              </a:ext>
            </a:extLst>
          </p:cNvPr>
          <p:cNvSpPr>
            <a:spLocks noGrp="1"/>
          </p:cNvSpPr>
          <p:nvPr>
            <p:ph sz="half" idx="2"/>
          </p:nvPr>
        </p:nvSpPr>
        <p:spPr>
          <a:xfrm>
            <a:off x="1065212" y="1702118"/>
            <a:ext cx="5638800" cy="4540783"/>
          </a:xfrm>
        </p:spPr>
        <p:txBody>
          <a:bodyPr/>
          <a:lstStyle/>
          <a:p>
            <a:r>
              <a:rPr lang="en-US" dirty="0"/>
              <a:t>Help students appreciate the novel and understand significant Gothic characteristics </a:t>
            </a:r>
          </a:p>
          <a:p>
            <a:r>
              <a:rPr lang="en-US" dirty="0"/>
              <a:t>Introduce students how an epistolary novel works </a:t>
            </a:r>
          </a:p>
          <a:p>
            <a:r>
              <a:rPr lang="en-US" dirty="0"/>
              <a:t>Guide students to recognize significant themes, and how they connect to the modern world </a:t>
            </a:r>
          </a:p>
          <a:p>
            <a:r>
              <a:rPr lang="en-US" dirty="0"/>
              <a:t>Take students on a carriage ride of fear and excitement </a:t>
            </a:r>
          </a:p>
        </p:txBody>
      </p:sp>
      <p:pic>
        <p:nvPicPr>
          <p:cNvPr id="8" name="Picture 7">
            <a:extLst>
              <a:ext uri="{FF2B5EF4-FFF2-40B4-BE49-F238E27FC236}">
                <a16:creationId xmlns:a16="http://schemas.microsoft.com/office/drawing/2014/main" id="{A9868CC9-46A6-4447-A802-62A9AA583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186" y="3429000"/>
            <a:ext cx="5045242" cy="2819400"/>
          </a:xfrm>
          <a:prstGeom prst="rect">
            <a:avLst/>
          </a:prstGeom>
        </p:spPr>
      </p:pic>
    </p:spTree>
    <p:extLst>
      <p:ext uri="{BB962C8B-B14F-4D97-AF65-F5344CB8AC3E}">
        <p14:creationId xmlns:p14="http://schemas.microsoft.com/office/powerpoint/2010/main" val="170009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METHOD</a:t>
            </a:r>
          </a:p>
        </p:txBody>
      </p:sp>
      <p:sp>
        <p:nvSpPr>
          <p:cNvPr id="6" name="Content Placeholder 5"/>
          <p:cNvSpPr>
            <a:spLocks noGrp="1"/>
          </p:cNvSpPr>
          <p:nvPr>
            <p:ph sz="half" idx="2"/>
          </p:nvPr>
        </p:nvSpPr>
        <p:spPr/>
        <p:txBody>
          <a:bodyPr/>
          <a:lstStyle/>
          <a:p>
            <a:r>
              <a:rPr lang="en-US" dirty="0"/>
              <a:t>Students are assigned vocabulary sheets </a:t>
            </a:r>
          </a:p>
          <a:p>
            <a:r>
              <a:rPr lang="en-US" dirty="0"/>
              <a:t>Pop quiz composed ten comprehensive questions from the assigned chapter</a:t>
            </a:r>
          </a:p>
          <a:p>
            <a:r>
              <a:rPr lang="en-US" dirty="0"/>
              <a:t>Focus on significant parts </a:t>
            </a:r>
          </a:p>
          <a:p>
            <a:r>
              <a:rPr lang="en-US" dirty="0"/>
              <a:t>Recognize literary devices and their functions </a:t>
            </a:r>
          </a:p>
          <a:p>
            <a:r>
              <a:rPr lang="en-US" dirty="0"/>
              <a:t>Creative essay </a:t>
            </a:r>
          </a:p>
          <a:p>
            <a:endParaRPr lang="en-US" dirty="0"/>
          </a:p>
        </p:txBody>
      </p:sp>
      <p:sp>
        <p:nvSpPr>
          <p:cNvPr id="3" name="Content Placeholder 2">
            <a:extLst>
              <a:ext uri="{FF2B5EF4-FFF2-40B4-BE49-F238E27FC236}">
                <a16:creationId xmlns:a16="http://schemas.microsoft.com/office/drawing/2014/main" id="{8B9AFDB8-1907-4EED-AEBC-4CAC85922A21}"/>
              </a:ext>
            </a:extLst>
          </p:cNvPr>
          <p:cNvSpPr>
            <a:spLocks noGrp="1"/>
          </p:cNvSpPr>
          <p:nvPr>
            <p:ph sz="half" idx="1"/>
          </p:nvPr>
        </p:nvSpPr>
        <p:spPr/>
        <p:txBody>
          <a:bodyPr/>
          <a:lstStyle/>
          <a:p>
            <a:r>
              <a:rPr lang="fr-FR" i="1" dirty="0"/>
              <a:t>Suite Gothique (</a:t>
            </a:r>
            <a:r>
              <a:rPr lang="fr-FR" dirty="0"/>
              <a:t>Toccata) by Léon </a:t>
            </a:r>
            <a:r>
              <a:rPr lang="fr-FR" dirty="0" err="1"/>
              <a:t>Boëllmann</a:t>
            </a:r>
            <a:endParaRPr lang="fr-FR" dirty="0"/>
          </a:p>
          <a:p>
            <a:r>
              <a:rPr lang="en-US" dirty="0">
                <a:hlinkClick r:id="rId2"/>
              </a:rPr>
              <a:t>https://www.youtube.com/watch?v=G0Fj3UD8gBI</a:t>
            </a:r>
            <a:r>
              <a:rPr lang="en-US" dirty="0"/>
              <a:t> </a:t>
            </a:r>
          </a:p>
          <a:p>
            <a:r>
              <a:rPr lang="en-US" dirty="0"/>
              <a:t>Discuss the feelings this piece of music evokes</a:t>
            </a:r>
          </a:p>
          <a:p>
            <a:r>
              <a:rPr lang="en-US" dirty="0"/>
              <a:t>As a class, read and discuss “The Masque of the Red Death” and “The Raven by Edgar Allan Poe </a:t>
            </a:r>
          </a:p>
          <a:p>
            <a:endParaRPr lang="en-US" dirty="0"/>
          </a:p>
          <a:p>
            <a:endParaRPr lang="en-US" dirty="0"/>
          </a:p>
        </p:txBody>
      </p:sp>
    </p:spTree>
    <p:extLst>
      <p:ext uri="{BB962C8B-B14F-4D97-AF65-F5344CB8AC3E}">
        <p14:creationId xmlns:p14="http://schemas.microsoft.com/office/powerpoint/2010/main" val="11699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1863365"/>
            <a:ext cx="9601201" cy="5029200"/>
          </a:xfrm>
        </p:spPr>
        <p:txBody>
          <a:bodyPr>
            <a:noAutofit/>
          </a:bodyPr>
          <a:lstStyle/>
          <a:p>
            <a:pPr>
              <a:lnSpc>
                <a:spcPct val="100000"/>
              </a:lnSpc>
            </a:pPr>
            <a:r>
              <a:rPr lang="en-US" sz="2000" b="1" u="sng" dirty="0"/>
              <a:t>Discussion Questions: </a:t>
            </a:r>
            <a:br>
              <a:rPr lang="en-US" sz="2000" dirty="0"/>
            </a:br>
            <a:r>
              <a:rPr lang="en-US" sz="2000" dirty="0"/>
              <a:t>	1/ What elements of Gothic genre are found in </a:t>
            </a:r>
            <a:r>
              <a:rPr lang="en-US" sz="2000" i="1" dirty="0"/>
              <a:t>Dracula? </a:t>
            </a:r>
            <a:r>
              <a:rPr lang="en-US" sz="2000" dirty="0"/>
              <a:t>Consider characters, conflicts, setting, symbols, and tone. </a:t>
            </a:r>
            <a:br>
              <a:rPr lang="en-US" sz="2000" dirty="0"/>
            </a:br>
            <a:r>
              <a:rPr lang="en-US" sz="2000" dirty="0"/>
              <a:t>	2/ Evaluate the effects that Dracula has on other characters he encounters in the novel. How does he bring out their best and most noble instincts? How does he bring out their worst or least desirable qualities? </a:t>
            </a:r>
            <a:br>
              <a:rPr lang="en-US" sz="2000" dirty="0"/>
            </a:br>
            <a:r>
              <a:rPr lang="en-US" sz="2000" dirty="0"/>
              <a:t>	3/ What does Dracula represent within the context of Stoker’s story?</a:t>
            </a:r>
            <a:br>
              <a:rPr lang="en-US" sz="2000" dirty="0"/>
            </a:br>
            <a:r>
              <a:rPr lang="en-US" sz="2000" dirty="0"/>
              <a:t>	4/ What is the significant of blood in </a:t>
            </a:r>
            <a:r>
              <a:rPr lang="en-US" sz="2000" i="1" dirty="0"/>
              <a:t>Dracula? </a:t>
            </a:r>
            <a:r>
              <a:rPr lang="en-US" sz="2000" dirty="0"/>
              <a:t>Explore the literal and symbolic meanings of blood in the story?</a:t>
            </a:r>
            <a:br>
              <a:rPr lang="en-US" sz="2000" dirty="0"/>
            </a:br>
            <a:r>
              <a:rPr lang="en-US" sz="2000" b="1" u="sng" dirty="0"/>
              <a:t>Essay Questions: </a:t>
            </a:r>
            <a:br>
              <a:rPr lang="en-US" sz="2000" dirty="0"/>
            </a:br>
            <a:r>
              <a:rPr lang="en-US" sz="2000" dirty="0"/>
              <a:t>	1/ Discuss </a:t>
            </a:r>
            <a:r>
              <a:rPr lang="en-US" sz="2000" i="1" dirty="0"/>
              <a:t>Dracula</a:t>
            </a:r>
            <a:r>
              <a:rPr lang="en-US" sz="2000" dirty="0"/>
              <a:t> in relation to modernity. Consider the novel’s attitudes toward scientific advancements?</a:t>
            </a:r>
            <a:br>
              <a:rPr lang="en-US" sz="2000" dirty="0"/>
            </a:br>
            <a:r>
              <a:rPr lang="en-US" sz="2000" dirty="0"/>
              <a:t>	2/ Analyze the importance of the narrative technique in </a:t>
            </a:r>
            <a:r>
              <a:rPr lang="en-US" sz="2000" i="1" dirty="0"/>
              <a:t>Dracula</a:t>
            </a:r>
            <a:r>
              <a:rPr lang="en-US" sz="2000" dirty="0"/>
              <a:t>. Using textual examples to explain how Stoker’s use of letters, journals, and diaries creates a sense of credibility, reinforces Gothic elements, and contributes to the meaning of the work.</a:t>
            </a:r>
            <a:br>
              <a:rPr lang="en-US" sz="2000" dirty="0"/>
            </a:br>
            <a:br>
              <a:rPr lang="en-US" sz="2000" dirty="0"/>
            </a:br>
            <a:endParaRPr lang="en-US" sz="2000" dirty="0"/>
          </a:p>
        </p:txBody>
      </p:sp>
      <p:sp>
        <p:nvSpPr>
          <p:cNvPr id="3" name="Text Placeholder 2"/>
          <p:cNvSpPr>
            <a:spLocks noGrp="1"/>
          </p:cNvSpPr>
          <p:nvPr>
            <p:ph type="body" idx="1"/>
          </p:nvPr>
        </p:nvSpPr>
        <p:spPr>
          <a:xfrm>
            <a:off x="1293812" y="457200"/>
            <a:ext cx="7543800" cy="1066800"/>
          </a:xfrm>
        </p:spPr>
        <p:txBody>
          <a:bodyPr>
            <a:normAutofit/>
          </a:bodyPr>
          <a:lstStyle/>
          <a:p>
            <a:r>
              <a:rPr lang="en-US" sz="4000" dirty="0"/>
              <a:t>TEACHING METHOD ii</a:t>
            </a:r>
          </a:p>
        </p:txBody>
      </p:sp>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Incorporate Young Adult Fiction </a:t>
            </a:r>
          </a:p>
        </p:txBody>
      </p:sp>
      <p:sp>
        <p:nvSpPr>
          <p:cNvPr id="8" name="Content Placeholder 7">
            <a:extLst>
              <a:ext uri="{FF2B5EF4-FFF2-40B4-BE49-F238E27FC236}">
                <a16:creationId xmlns:a16="http://schemas.microsoft.com/office/drawing/2014/main" id="{777BE3DB-5DFF-41C9-84A2-D8D5204D8696}"/>
              </a:ext>
            </a:extLst>
          </p:cNvPr>
          <p:cNvSpPr>
            <a:spLocks noGrp="1"/>
          </p:cNvSpPr>
          <p:nvPr>
            <p:ph sz="half" idx="1"/>
          </p:nvPr>
        </p:nvSpPr>
        <p:spPr/>
        <p:txBody>
          <a:bodyPr>
            <a:normAutofit fontScale="92500" lnSpcReduction="20000"/>
          </a:bodyPr>
          <a:lstStyle/>
          <a:p>
            <a:pPr marL="0" indent="0">
              <a:buNone/>
            </a:pPr>
            <a:r>
              <a:rPr lang="en-US" dirty="0"/>
              <a:t>1/ THEME OF COURAGE:</a:t>
            </a:r>
          </a:p>
          <a:p>
            <a:pPr lvl="1"/>
            <a:r>
              <a:rPr lang="en-US" i="1" dirty="0"/>
              <a:t>After the First Death </a:t>
            </a:r>
            <a:r>
              <a:rPr lang="en-US" dirty="0"/>
              <a:t>by</a:t>
            </a:r>
            <a:r>
              <a:rPr lang="en-US" i="1" dirty="0"/>
              <a:t> </a:t>
            </a:r>
            <a:r>
              <a:rPr lang="en-US" dirty="0"/>
              <a:t>Robert </a:t>
            </a:r>
            <a:r>
              <a:rPr lang="en-US" dirty="0" err="1"/>
              <a:t>Comier</a:t>
            </a:r>
            <a:endParaRPr lang="en-US" dirty="0"/>
          </a:p>
          <a:p>
            <a:pPr lvl="1"/>
            <a:r>
              <a:rPr lang="en-US" i="1" dirty="0"/>
              <a:t>Letter </a:t>
            </a:r>
            <a:r>
              <a:rPr lang="en-US" i="1" dirty="0" err="1"/>
              <a:t>sfrom</a:t>
            </a:r>
            <a:r>
              <a:rPr lang="en-US" i="1" dirty="0"/>
              <a:t> </a:t>
            </a:r>
            <a:r>
              <a:rPr lang="en-US" i="1" dirty="0" err="1"/>
              <a:t>Rifka</a:t>
            </a:r>
            <a:r>
              <a:rPr lang="en-US" i="1" dirty="0"/>
              <a:t> </a:t>
            </a:r>
            <a:r>
              <a:rPr lang="en-US" dirty="0"/>
              <a:t>by Karen Hesse </a:t>
            </a:r>
          </a:p>
          <a:p>
            <a:pPr lvl="1"/>
            <a:r>
              <a:rPr lang="en-US" i="1" dirty="0"/>
              <a:t>Hatchet</a:t>
            </a:r>
            <a:r>
              <a:rPr lang="en-US" dirty="0"/>
              <a:t> by Gary Paulsen </a:t>
            </a:r>
          </a:p>
          <a:p>
            <a:pPr marL="365760" lvl="1" indent="0">
              <a:buNone/>
            </a:pPr>
            <a:endParaRPr lang="en-US" dirty="0"/>
          </a:p>
          <a:p>
            <a:pPr marL="365760" lvl="1" indent="0">
              <a:buNone/>
            </a:pPr>
            <a:r>
              <a:rPr lang="en-US" dirty="0"/>
              <a:t>4/  YOUNG ADULTS HORROR NOVELS: </a:t>
            </a:r>
          </a:p>
          <a:p>
            <a:pPr lvl="1"/>
            <a:r>
              <a:rPr lang="en-US" i="1" dirty="0"/>
              <a:t>The Graveyard Book </a:t>
            </a:r>
            <a:r>
              <a:rPr lang="en-US" dirty="0"/>
              <a:t>by Neil </a:t>
            </a:r>
            <a:r>
              <a:rPr lang="en-US" dirty="0" err="1"/>
              <a:t>Gaiman</a:t>
            </a:r>
            <a:r>
              <a:rPr lang="en-US" dirty="0"/>
              <a:t> </a:t>
            </a:r>
          </a:p>
          <a:p>
            <a:pPr lvl="1"/>
            <a:r>
              <a:rPr lang="en-US" i="1" dirty="0"/>
              <a:t>Miss Peregrine’s Home for Peculiar Children </a:t>
            </a:r>
            <a:r>
              <a:rPr lang="en-US" dirty="0"/>
              <a:t>by Ransom Riggs</a:t>
            </a:r>
          </a:p>
          <a:p>
            <a:pPr lvl="1"/>
            <a:r>
              <a:rPr lang="en-US" i="1" dirty="0"/>
              <a:t>Carpe </a:t>
            </a:r>
            <a:r>
              <a:rPr lang="en-US" i="1" dirty="0" err="1"/>
              <a:t>Jugulum</a:t>
            </a:r>
            <a:r>
              <a:rPr lang="en-US" i="1" dirty="0"/>
              <a:t> </a:t>
            </a:r>
            <a:r>
              <a:rPr lang="en-US" dirty="0"/>
              <a:t>by Terry Pratchett </a:t>
            </a:r>
          </a:p>
          <a:p>
            <a:pPr lvl="1"/>
            <a:endParaRPr lang="en-US" dirty="0"/>
          </a:p>
          <a:p>
            <a:pPr lvl="1">
              <a:buFont typeface="Arial" panose="020B0604020202020204" pitchFamily="34" charset="0"/>
              <a:buChar char="•"/>
            </a:pPr>
            <a:endParaRPr lang="en-US" dirty="0"/>
          </a:p>
        </p:txBody>
      </p:sp>
      <p:sp>
        <p:nvSpPr>
          <p:cNvPr id="9" name="Content Placeholder 8">
            <a:extLst>
              <a:ext uri="{FF2B5EF4-FFF2-40B4-BE49-F238E27FC236}">
                <a16:creationId xmlns:a16="http://schemas.microsoft.com/office/drawing/2014/main" id="{76E8BC6E-A359-467B-8614-74C8A766508D}"/>
              </a:ext>
            </a:extLst>
          </p:cNvPr>
          <p:cNvSpPr>
            <a:spLocks noGrp="1"/>
          </p:cNvSpPr>
          <p:nvPr>
            <p:ph sz="half" idx="2"/>
          </p:nvPr>
        </p:nvSpPr>
        <p:spPr/>
        <p:txBody>
          <a:bodyPr>
            <a:normAutofit fontScale="92500" lnSpcReduction="20000"/>
          </a:bodyPr>
          <a:lstStyle/>
          <a:p>
            <a:r>
              <a:rPr lang="en-US" dirty="0"/>
              <a:t>2/ THEME OF GOOD VS EVIL: </a:t>
            </a:r>
          </a:p>
          <a:p>
            <a:pPr lvl="1"/>
            <a:r>
              <a:rPr lang="en-US" i="1" dirty="0"/>
              <a:t>Harry Potter and the Prisoner of Azkaban </a:t>
            </a:r>
            <a:r>
              <a:rPr lang="en-US" dirty="0"/>
              <a:t>by J.K Rowling </a:t>
            </a:r>
          </a:p>
          <a:p>
            <a:pPr lvl="1"/>
            <a:r>
              <a:rPr lang="en-US" i="1" dirty="0"/>
              <a:t>A Wrinkle in Time </a:t>
            </a:r>
            <a:r>
              <a:rPr lang="en-US" dirty="0"/>
              <a:t>by Madeline L’ Engel </a:t>
            </a:r>
          </a:p>
          <a:p>
            <a:pPr lvl="1"/>
            <a:r>
              <a:rPr lang="en-US" i="1" dirty="0"/>
              <a:t>Bless Me, Ultima </a:t>
            </a:r>
            <a:r>
              <a:rPr lang="en-US" dirty="0"/>
              <a:t>by </a:t>
            </a:r>
            <a:r>
              <a:rPr lang="en-US" dirty="0" err="1"/>
              <a:t>Rudolfo</a:t>
            </a:r>
            <a:r>
              <a:rPr lang="en-US" dirty="0"/>
              <a:t> Anaya </a:t>
            </a:r>
          </a:p>
          <a:p>
            <a:pPr marL="365760" lvl="1" indent="0">
              <a:buNone/>
            </a:pPr>
            <a:endParaRPr lang="en-US" dirty="0"/>
          </a:p>
          <a:p>
            <a:pPr marL="365760" lvl="1" indent="0">
              <a:buNone/>
            </a:pPr>
            <a:r>
              <a:rPr lang="en-US" dirty="0"/>
              <a:t>3/ THEME OF FEMININITY </a:t>
            </a:r>
          </a:p>
          <a:p>
            <a:pPr lvl="1"/>
            <a:r>
              <a:rPr lang="en-US" i="1" dirty="0"/>
              <a:t>Speak </a:t>
            </a:r>
            <a:r>
              <a:rPr lang="en-US" dirty="0"/>
              <a:t>by Laurie Anderson </a:t>
            </a:r>
          </a:p>
          <a:p>
            <a:pPr lvl="1"/>
            <a:r>
              <a:rPr lang="en-US" i="1" dirty="0"/>
              <a:t>The Hate You Give</a:t>
            </a:r>
            <a:r>
              <a:rPr lang="en-US" dirty="0"/>
              <a:t> by Angie Thomas </a:t>
            </a:r>
          </a:p>
          <a:p>
            <a:pPr lvl="1"/>
            <a:endParaRPr lang="en-US" dirty="0"/>
          </a:p>
        </p:txBody>
      </p:sp>
    </p:spTree>
    <p:extLst>
      <p:ext uri="{BB962C8B-B14F-4D97-AF65-F5344CB8AC3E}">
        <p14:creationId xmlns:p14="http://schemas.microsoft.com/office/powerpoint/2010/main" val="41308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40</TotalTime>
  <Words>229</Words>
  <Application>Microsoft Office PowerPoint</Application>
  <PresentationFormat>Custom</PresentationFormat>
  <Paragraphs>44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Bahnschrift Condensed</vt:lpstr>
      <vt:lpstr>Century</vt:lpstr>
      <vt:lpstr>Old English Text MT</vt:lpstr>
      <vt:lpstr>Woodgrain 16x9</vt:lpstr>
      <vt:lpstr>Unit of Gothic Horror and Excitement </vt:lpstr>
      <vt:lpstr>WHY DRACULA?  </vt:lpstr>
      <vt:lpstr>MY OBJECTIVES </vt:lpstr>
      <vt:lpstr>TEACHING METHOD</vt:lpstr>
      <vt:lpstr>Discussion Questions:   1/ What elements of Gothic genre are found in Dracula? Consider characters, conflicts, setting, symbols, and tone.   2/ Evaluate the effects that Dracula has on other characters he encounters in the novel. How does he bring out their best and most noble instincts? How does he bring out their worst or least desirable qualities?   3/ What does Dracula represent within the context of Stoker’s story?  4/ What is the significant of blood in Dracula? Explore the literal and symbolic meanings of blood in the story? Essay Questions:   1/ Discuss Dracula in relation to modernity. Consider the novel’s attitudes toward scientific advancements?  2/ Analyze the importance of the narrative technique in Dracula. Using textual examples to explain how Stoker’s use of letters, journals, and diaries creates a sense of credibility, reinforces Gothic elements, and contributes to the meaning of the work.  </vt:lpstr>
      <vt:lpstr>Incorporate Young Adult Fiction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of Gothic Horror and Excitement</dc:title>
  <dc:creator>Han Le</dc:creator>
  <cp:lastModifiedBy>Han Le</cp:lastModifiedBy>
  <cp:revision>5</cp:revision>
  <dcterms:created xsi:type="dcterms:W3CDTF">2018-11-19T15:32:25Z</dcterms:created>
  <dcterms:modified xsi:type="dcterms:W3CDTF">2018-11-19T16:12:53Z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